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71" r:id="rId3"/>
    <p:sldId id="374" r:id="rId4"/>
    <p:sldId id="375" r:id="rId5"/>
    <p:sldId id="376" r:id="rId6"/>
    <p:sldId id="377" r:id="rId7"/>
    <p:sldId id="361" r:id="rId8"/>
    <p:sldId id="378" r:id="rId9"/>
    <p:sldId id="380" r:id="rId10"/>
    <p:sldId id="383" r:id="rId11"/>
    <p:sldId id="283" r:id="rId1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708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A689E-BF25-459B-AC17-D0F562D79EC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97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СУВЕРЕННАЯ: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ВОССТАНОВЛЕНИЯ НАРОДНОГО ХОЗЯЙСТВА К ИННОВАЦИОННЫМ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ПРОЕКТАМ </a:t>
            </a:r>
            <a:r>
              <a:rPr lang="ru-RU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БУДУЩЕГО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июль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79912" y="411510"/>
            <a:ext cx="5112568" cy="4107346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722463" y="48580"/>
            <a:ext cx="11215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804158" y="1620419"/>
            <a:ext cx="12336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0" b="1" i="1" dirty="0" smtClean="0">
                <a:solidFill>
                  <a:schemeClr val="bg1"/>
                </a:solidFill>
              </a:rPr>
              <a:t>“</a:t>
            </a:r>
            <a:endParaRPr lang="ru-RU" sz="140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1059582"/>
            <a:ext cx="3848999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огромен, а Беларусь у нас одна. Помните о своей Родине. Цените и берегите мирное небо над нашей страной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9779" y="3451689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Церемония награждения выпускников </a:t>
            </a:r>
            <a:r>
              <a:rPr lang="ru-RU" sz="1200" i="1" dirty="0" smtClean="0">
                <a:solidFill>
                  <a:schemeClr val="bg1"/>
                </a:solidFill>
              </a:rPr>
              <a:t>и </a:t>
            </a:r>
            <a:r>
              <a:rPr lang="ru-RU" sz="1200" i="1" dirty="0">
                <a:solidFill>
                  <a:schemeClr val="bg1"/>
                </a:solidFill>
              </a:rPr>
              <a:t>преподавателей учреждений высшего образования</a:t>
            </a:r>
            <a:r>
              <a:rPr lang="ru-RU" sz="1200" i="1" dirty="0" smtClean="0">
                <a:solidFill>
                  <a:schemeClr val="bg1"/>
                </a:solidFill>
              </a:rPr>
              <a:t/>
            </a:r>
            <a:br>
              <a:rPr lang="ru-RU" sz="1200" i="1" dirty="0" smtClean="0">
                <a:solidFill>
                  <a:schemeClr val="bg1"/>
                </a:solidFill>
              </a:rPr>
            </a:br>
            <a:r>
              <a:rPr lang="ru-RU" sz="1200" i="1" dirty="0">
                <a:solidFill>
                  <a:schemeClr val="bg1"/>
                </a:solidFill>
              </a:rPr>
              <a:t>20 </a:t>
            </a:r>
            <a:r>
              <a:rPr lang="ru-RU" sz="1200" i="1" dirty="0" smtClean="0">
                <a:solidFill>
                  <a:schemeClr val="bg1"/>
                </a:solidFill>
              </a:rPr>
              <a:t>июня 2025 </a:t>
            </a:r>
            <a:r>
              <a:rPr lang="ru-RU" sz="1200" i="1" dirty="0">
                <a:solidFill>
                  <a:schemeClr val="bg1"/>
                </a:solidFill>
              </a:rPr>
              <a:t>г</a:t>
            </a:r>
            <a:r>
              <a:rPr lang="ru-RU" sz="1200" i="1" dirty="0" smtClean="0">
                <a:solidFill>
                  <a:schemeClr val="bg1"/>
                </a:solidFill>
              </a:rPr>
              <a:t>. 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17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2060389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2289565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11760" y="555526"/>
            <a:ext cx="6480720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ru-RU" sz="3000" b="1" dirty="0" smtClean="0">
                <a:solidFill>
                  <a:srgbClr val="182C7F"/>
                </a:solidFill>
              </a:rPr>
              <a:t>ВЫБОР БЕЛОРУССКОГО НАРОДА: </a:t>
            </a:r>
            <a:r>
              <a:rPr lang="ru-RU" sz="2500" b="1" dirty="0" smtClean="0">
                <a:solidFill>
                  <a:srgbClr val="182C7F"/>
                </a:solidFill>
              </a:rPr>
              <a:t/>
            </a:r>
            <a:br>
              <a:rPr lang="ru-RU" sz="2500" b="1" dirty="0" smtClean="0">
                <a:solidFill>
                  <a:srgbClr val="182C7F"/>
                </a:solidFill>
              </a:rPr>
            </a:br>
            <a:r>
              <a:rPr lang="ru-RU" sz="2100" b="1" dirty="0" smtClean="0">
                <a:solidFill>
                  <a:srgbClr val="182C7F"/>
                </a:solidFill>
              </a:rPr>
              <a:t>на </a:t>
            </a:r>
            <a:r>
              <a:rPr lang="ru-RU" sz="2100" b="1" dirty="0">
                <a:solidFill>
                  <a:srgbClr val="182C7F"/>
                </a:solidFill>
              </a:rPr>
              <a:t>республиканском референдуме 24 ноября 1996 г. за перенос Дня Независимости на 3 июля проголосовало </a:t>
            </a:r>
            <a:r>
              <a:rPr lang="ru-RU" sz="3000" b="1" dirty="0">
                <a:solidFill>
                  <a:srgbClr val="182C7F"/>
                </a:solidFill>
              </a:rPr>
              <a:t>88,18% </a:t>
            </a:r>
            <a:r>
              <a:rPr lang="ru-RU" sz="2100" b="1" dirty="0" smtClean="0">
                <a:solidFill>
                  <a:srgbClr val="182C7F"/>
                </a:solidFill>
              </a:rPr>
              <a:t>белорусов</a:t>
            </a:r>
            <a:endParaRPr lang="ru-RU" sz="2100" b="1" dirty="0">
              <a:solidFill>
                <a:srgbClr val="182C7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461367" y="1541237"/>
            <a:ext cx="1205552" cy="51759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53658" y="2542388"/>
            <a:ext cx="5298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A0A7C"/>
                </a:solidFill>
              </a:rPr>
              <a:t>«КОСМОС НАШ!»</a:t>
            </a:r>
            <a:endParaRPr lang="ru-RU" sz="48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166" y="411509"/>
            <a:ext cx="4612605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dirty="0"/>
              <a:t>С запуском первого белорусского космического аппарата в 2012 году </a:t>
            </a:r>
            <a:r>
              <a:rPr lang="ru-RU" sz="1900" b="1" dirty="0"/>
              <a:t>Беларусь вошла в число мировых космических государств</a:t>
            </a:r>
            <a:r>
              <a:rPr lang="ru-RU" sz="1900" dirty="0"/>
              <a:t>, а после полета </a:t>
            </a:r>
            <a:r>
              <a:rPr lang="ru-RU" sz="1900" b="1" dirty="0"/>
              <a:t>первого белорусского космонавта </a:t>
            </a:r>
            <a:r>
              <a:rPr lang="ru-RU" sz="1900" dirty="0" smtClean="0"/>
              <a:t>Марины </a:t>
            </a:r>
            <a:r>
              <a:rPr lang="ru-RU" sz="1900" dirty="0"/>
              <a:t>Василевской мы уверенно говорим: 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3652159"/>
            <a:ext cx="4032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По состоянию на июль 2024 г., выручка, </a:t>
            </a:r>
            <a:r>
              <a:rPr lang="ru-RU" sz="1400" i="1" dirty="0" smtClean="0">
                <a:solidFill>
                  <a:schemeClr val="bg1"/>
                </a:solidFill>
              </a:rPr>
              <a:t>которую </a:t>
            </a:r>
            <a:r>
              <a:rPr lang="ru-RU" sz="1400" i="1" dirty="0">
                <a:solidFill>
                  <a:schemeClr val="bg1"/>
                </a:solidFill>
              </a:rPr>
              <a:t>с запуском спутника получила наша страна, превысила расходы на создание и эксплуатацию более чем на 200 млн долларов </a:t>
            </a:r>
            <a:r>
              <a:rPr lang="ru-RU" sz="1400" i="1" dirty="0" smtClean="0">
                <a:solidFill>
                  <a:schemeClr val="bg1"/>
                </a:solidFill>
              </a:rPr>
              <a:t>США</a:t>
            </a:r>
            <a:endParaRPr lang="ru-RU" sz="1400" i="1" dirty="0">
              <a:solidFill>
                <a:schemeClr val="bg1"/>
              </a:solidFill>
            </a:endParaRPr>
          </a:p>
        </p:txBody>
      </p:sp>
      <p:pic>
        <p:nvPicPr>
          <p:cNvPr id="2" name="Picture 2" descr="D:\Академия управления\2025\Беларусь суверенная\иконки\спут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68" y="3652159"/>
            <a:ext cx="945193" cy="94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515598" y="-2661115"/>
            <a:ext cx="1113311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722380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</a:t>
            </a:r>
            <a:r>
              <a:rPr lang="ru-RU" sz="2000" dirty="0" err="1"/>
              <a:t>БелАЭС</a:t>
            </a:r>
            <a:r>
              <a:rPr lang="ru-RU" sz="2000" dirty="0"/>
              <a:t> обеспечивает </a:t>
            </a:r>
            <a:r>
              <a:rPr lang="ru-RU" sz="2000" b="1" dirty="0"/>
              <a:t>свыше 40% внутренних </a:t>
            </a:r>
            <a:r>
              <a:rPr lang="ru-RU" sz="2000" b="1" dirty="0" err="1"/>
              <a:t>электропотребностей</a:t>
            </a:r>
            <a:r>
              <a:rPr lang="ru-RU" sz="2000" b="1" dirty="0"/>
              <a:t> страны</a:t>
            </a:r>
            <a:r>
              <a:rPr lang="ru-RU" sz="2000" dirty="0"/>
              <a:t>. Всего же энергоемкость ВВП </a:t>
            </a:r>
            <a:r>
              <a:rPr lang="ru-RU" sz="2000" dirty="0" smtClean="0"/>
              <a:t>Беларуси за </a:t>
            </a:r>
            <a:r>
              <a:rPr lang="ru-RU" sz="2000" dirty="0"/>
              <a:t>30 лет снизилась в 4,4 </a:t>
            </a:r>
            <a:r>
              <a:rPr lang="ru-RU" sz="2000" dirty="0" smtClean="0"/>
              <a:t>раза</a:t>
            </a:r>
            <a:endParaRPr lang="ru-RU" sz="19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3875821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/>
              <a:t>Суммарная мощность Белорусской АЭС – 2400 МВт. </a:t>
            </a:r>
            <a:r>
              <a:rPr lang="ru-RU" sz="1200" i="1" dirty="0" smtClean="0"/>
              <a:t>Первый </a:t>
            </a:r>
            <a:r>
              <a:rPr lang="ru-RU" sz="1200" i="1" dirty="0"/>
              <a:t>энергоблок был введен в промышленную эксплуатацию в июне 2021 г., второй энергоблок – в ноябре 2023 г.</a:t>
            </a:r>
            <a:endParaRPr lang="ru-RU" sz="1200" dirty="0"/>
          </a:p>
          <a:p>
            <a:r>
              <a:rPr lang="ru-RU" sz="1200" i="1" dirty="0"/>
              <a:t>Эксплуатация </a:t>
            </a:r>
            <a:r>
              <a:rPr lang="ru-RU" sz="1200" i="1" dirty="0" err="1"/>
              <a:t>БелАЭС</a:t>
            </a:r>
            <a:r>
              <a:rPr lang="ru-RU" sz="1200" i="1" dirty="0"/>
              <a:t> позволит уменьшить выбросы парниковых газов в атмосферу до 7 млн т в </a:t>
            </a:r>
            <a:r>
              <a:rPr lang="ru-RU" sz="1200" i="1" dirty="0" smtClean="0"/>
              <a:t>год</a:t>
            </a:r>
            <a:endParaRPr lang="ru-RU" sz="1200" i="1" dirty="0"/>
          </a:p>
        </p:txBody>
      </p:sp>
      <p:pic>
        <p:nvPicPr>
          <p:cNvPr id="2050" name="Picture 2" descr="D:\Академия управления\2025\Беларусь суверенная\иконки\Слой 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56" y="627534"/>
            <a:ext cx="1414024" cy="152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351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БЕЛОРУССКАЯ АТОМНАЯ СТАНЦИЯ – ЭТО НАШ БРЕНД, ОБЕСПЕЧИВАЮЩИЙ СУВЕРЕНИТЕТ СТРАНЫ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D:\Академия управления\2025\Беларусь суверенная\иконки\аэс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23119"/>
            <a:ext cx="1224136" cy="13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Беларусь суверенная\иконки\справочно.png"/>
          <p:cNvPicPr>
            <a:picLocks noChangeAspect="1" noChangeArrowheads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8" y="3946103"/>
            <a:ext cx="787847" cy="79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0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4468296" y="451824"/>
            <a:ext cx="1368153" cy="719217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483518"/>
            <a:ext cx="4176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ФОРМИРУЕТ</a:t>
            </a:r>
            <a:r>
              <a:rPr lang="ru-RU" sz="2000" b="1" dirty="0" smtClean="0"/>
              <a:t> ДО 4% ВВП И ОБЕСПЕЧИВАЕТ 30% ЭКСПОРТА УСЛУГ ВСЕЙ БЕЛАРУСИ</a:t>
            </a:r>
            <a:r>
              <a:rPr lang="ru-RU" sz="2000" b="1" i="1" dirty="0" smtClean="0"/>
              <a:t>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endParaRPr lang="ru-RU" sz="2000" i="1" dirty="0" smtClean="0"/>
          </a:p>
          <a:p>
            <a:r>
              <a:rPr lang="ru-RU" sz="2000" dirty="0" smtClean="0"/>
              <a:t>В </a:t>
            </a:r>
            <a:r>
              <a:rPr lang="ru-RU" sz="2000" dirty="0"/>
              <a:t>2024 году экспорт ПВТ составил 1,8 млрд долларов </a:t>
            </a:r>
            <a:r>
              <a:rPr lang="ru-RU" sz="2000" dirty="0" smtClean="0"/>
              <a:t>США </a:t>
            </a:r>
            <a:r>
              <a:rPr lang="ru-RU" sz="2000" dirty="0"/>
              <a:t>Положительное внешнеторговое сальдо – 1,6 млрд долларов </a:t>
            </a:r>
            <a:r>
              <a:rPr lang="ru-RU" sz="2000" dirty="0" smtClean="0"/>
              <a:t>США</a:t>
            </a:r>
            <a:endParaRPr lang="ru-RU" sz="19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1681" y="3475219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БЕЛОРУССКИЙ ПАРК ВЫСОКИХ ТЕХНОЛОГИЙ СТАЛ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ВЕДУЩИМ IT-КЛАСТЕРОМ В ЦЕНТРАЛЬНОЙ И ВОСТОЧНОЙ ЕВРОПЕ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7688" y="2443782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37688" y="1844175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25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9502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Производственные мощности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ЗАО </a:t>
            </a:r>
            <a:r>
              <a:rPr lang="ru-RU" b="1" dirty="0"/>
              <a:t>«БНБК» позволяют выпускать ежегодно до 20 тыс. т экологически чистого </a:t>
            </a:r>
            <a:r>
              <a:rPr lang="ru-RU" b="1" dirty="0" err="1"/>
              <a:t>глютена</a:t>
            </a:r>
            <a:r>
              <a:rPr lang="ru-RU" b="1" dirty="0"/>
              <a:t> пшеничного.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Также </a:t>
            </a:r>
            <a:r>
              <a:rPr lang="ru-RU" dirty="0"/>
              <a:t>пользуются высоким покупательским спросом выпускаемые комбикорма, в состав которых входят разные зерновые культуры, микроэлементы, витамины, протеины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другое.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875821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Экспорт продукции организован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Россию, Турцию, Молдову, Болгарию, Сербию, Израиль, Индию, </a:t>
            </a:r>
            <a:r>
              <a:rPr lang="ru-RU" dirty="0" smtClean="0"/>
              <a:t>КНР</a:t>
            </a:r>
            <a:endParaRPr lang="ru-RU" dirty="0"/>
          </a:p>
        </p:txBody>
      </p:sp>
      <p:pic>
        <p:nvPicPr>
          <p:cNvPr id="2" name="Picture 2" descr="D:\Академия управления\2025\Беларусь суверенная\иконки\Слой 17 коп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95828"/>
            <a:ext cx="4536504" cy="33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2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2025\Беларусь суверенная\иконки\Слой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631"/>
            <a:ext cx="3621347" cy="3021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7" y="448091"/>
            <a:ext cx="34563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входим в число мировых лидеров по экспорту продуктов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питания. Наша страна находится в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мировых экспортеров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молочной продукции. Занимает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место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по экспорту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сливочного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масла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место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 экспорту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сыра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сухого обезжиренного молока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 государств-членов ЕАЭС достигнут наиболее высокий уровень продовольственной безопасности – 96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396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3463141"/>
            <a:ext cx="5164373" cy="123615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582101"/>
            <a:ext cx="486112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</a:rPr>
              <a:t>Самым </a:t>
            </a:r>
            <a:r>
              <a:rPr lang="ru-RU" sz="1900" dirty="0">
                <a:solidFill>
                  <a:schemeClr val="bg1"/>
                </a:solidFill>
              </a:rPr>
              <a:t>мощным в мире трактором классической компоновки является 540-сильный трактор </a:t>
            </a:r>
            <a:r>
              <a:rPr lang="ru-RU" sz="1900" dirty="0" smtClean="0">
                <a:solidFill>
                  <a:schemeClr val="bg1"/>
                </a:solidFill>
              </a:rPr>
              <a:t>BELARUS</a:t>
            </a:r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229161" y="518358"/>
            <a:ext cx="36696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Около </a:t>
            </a:r>
            <a:r>
              <a:rPr lang="ru-RU" sz="4000" b="1" dirty="0"/>
              <a:t>80%</a:t>
            </a:r>
            <a:r>
              <a:rPr lang="ru-RU" sz="4000" dirty="0"/>
              <a:t> </a:t>
            </a:r>
            <a:r>
              <a:rPr lang="ru-RU" sz="2500" dirty="0"/>
              <a:t>производимых в СНГ тракторов </a:t>
            </a:r>
            <a:r>
              <a:rPr lang="ru-RU" sz="2500" dirty="0" smtClean="0"/>
              <a:t>белорусские </a:t>
            </a:r>
            <a:endParaRPr lang="ru-RU" sz="25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283718"/>
            <a:ext cx="47525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Минский тракторный завод </a:t>
            </a:r>
            <a:r>
              <a:rPr lang="ru-RU" b="1" i="1" dirty="0"/>
              <a:t>входит в десятку крупнейших производителей</a:t>
            </a:r>
            <a:r>
              <a:rPr lang="ru-RU" i="1" dirty="0"/>
              <a:t> </a:t>
            </a:r>
            <a:r>
              <a:rPr lang="ru-RU" b="1" i="1" dirty="0"/>
              <a:t>тракторной техники в мире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651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85" r="27444"/>
          <a:stretch/>
        </p:blipFill>
        <p:spPr bwMode="auto">
          <a:xfrm>
            <a:off x="2987824" y="0"/>
            <a:ext cx="6156176" cy="51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4582716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448091"/>
            <a:ext cx="381642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Только в 2024 году для получения медицинских услуг Беларусь посетили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160 тыс. иностранных граждан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порядка 160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3527626"/>
            <a:ext cx="3510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зарубежных </a:t>
            </a:r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стран-потребителей услуг в области нашего здравоохранения вошли Россия, Казахстан, Латвия, Сербия и Китай.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355726"/>
            <a:ext cx="38164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ТОП 5</a:t>
            </a:r>
            <a:endParaRPr lang="ru-RU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66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337</Words>
  <Application>Microsoft Office PowerPoint</Application>
  <PresentationFormat>Экран (16:9)</PresentationFormat>
  <Paragraphs>30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Лазарева Ольга Геннадьевна</cp:lastModifiedBy>
  <cp:revision>421</cp:revision>
  <dcterms:created xsi:type="dcterms:W3CDTF">2024-07-24T10:48:12Z</dcterms:created>
  <dcterms:modified xsi:type="dcterms:W3CDTF">2025-07-14T06:32:11Z</dcterms:modified>
</cp:coreProperties>
</file>