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2" r:id="rId1"/>
    <p:sldMasterId id="2147483794" r:id="rId2"/>
    <p:sldMasterId id="2147483807" r:id="rId3"/>
  </p:sldMasterIdLst>
  <p:sldIdLst>
    <p:sldId id="256" r:id="rId4"/>
    <p:sldId id="265" r:id="rId5"/>
    <p:sldId id="266" r:id="rId6"/>
    <p:sldId id="257" r:id="rId7"/>
    <p:sldId id="258" r:id="rId8"/>
    <p:sldId id="259" r:id="rId9"/>
    <p:sldId id="260" r:id="rId10"/>
    <p:sldId id="264" r:id="rId11"/>
    <p:sldId id="262" r:id="rId12"/>
    <p:sldId id="263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4.04255" units="1/cm"/>
          <inkml:channelProperty channel="Y" name="resolution" value="34.01993" units="1/cm"/>
          <inkml:channelProperty channel="T" name="resolution" value="1" units="1/dev"/>
        </inkml:channelProperties>
      </inkml:inkSource>
      <inkml:timestamp xml:id="ts0" timeString="2024-07-26T11:31:08.1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1137 1 0,'63'0'31,"-126"0"313,-64 0-126,65 0-140,-128 0-78,1 0 16,63 0 0,-1 0-16,65 0 15,-1 0-15,63 36 16,-64-36 46,64 35 126,0 0-126,0 0-46,-63 0-16,63 0 94,0 0-79,0 1 1,-62-1 15,62-1 1,0 1-17,0 1 48,0-1 15,0 0-47,0 1 0,62-2 32,1 1-16,1 0-16,-1 1 0,-63-1-15,62-35 31,3 0-32,-3 35 17,1-35 14,0 0-14,1 36 46,-2-36-47,1 34 0,0 1 47,1-35-62,-1 35 15,-1-35 63,65 0-47,-64 0 172,-1-35-204,-62 0 17,0 1-32,0-37 46,0 36-14,0-1-17,0 1 1,0 0 15,0 1-31,0-2 16,0 1-1,0-36 32,0 36 16,0 1-16,65-1-16,-65-1 47,0 1-31,0-35 31,0 35 63,0 0-110,0 0 0,0-1 79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4.04255" units="1/cm"/>
          <inkml:channelProperty channel="Y" name="resolution" value="34.01993" units="1/cm"/>
          <inkml:channelProperty channel="T" name="resolution" value="1" units="1/dev"/>
        </inkml:channelProperties>
      </inkml:inkSource>
      <inkml:timestamp xml:id="ts0" timeString="2024-08-12T11:26:38.59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1136 11 0,'35'0'15,"-35"35"79,-35-35-47,-1 0-16,1 0-31,0 0 16,-1 0-1,-34 0-15,35 0 16,-36 0-16,36-35 16,-36 35-16,1 0 15,34 0 1,-34 0 0,35 0-1,-1 0 1,1 0-16,0 0 31,-1 0-15,-34 0 62,35 0-47,35 35-31,-36-35 16,1 0-16,0 36 15,35 34 32,-71-35-31,71 1-16,0-1 78,-35 0-62,35 1 15,0-1 16,0 0-47,0 0 31,0 1-15,-35-1-16,35 0 31,0 0-16,0 1 1,0-1 0,0 0-1,0 1 32,0 34 0,70-35-31,-70 1 15,0-1-15,36-35-1,-36 35-15,70 1 31,-35-1 1,36 0-1,-36-35 0,-35 35-15,35-35-1,1 0 1,-1 36 15,36-36 1,-36 0 30,35 70-46,-34-70 15,-1 0 31,36 71-30,-36-71-1,0 35 0,0-35-15,1 35 15,34-35 0,1 0 16,-36 0-16,0 0-15,1 0 0,-1 0-1,0 0 1,36 0 15,-36 0 16,0 0-16,1 0-15,-1 0 0,0-35-1,0 35 32,-35-35-16,36 35-15,-36-36 15,35 36-15,-35-35-1,35 0 1,0 0 0,-35-1 77,0 1-77,0 0 0,0 0-1,0-1 1,0-34 31,0 34-32,0 1 1,0 0-16,0 0 16,0-1-1,0 1 1,0 0-16,0-1 31,0 1 0,0 0-31,0 0 32,0-1-17,0 1 1,0 0 15,-35-36 16,0 36-16,35 0 1,-35 35-1,-1-36-16,1 1 17,0 35-1,0-35-31,-1 35 16,1-35-1,0 35 1,-1-36 15,1 36 0,0-35 32,0 35-1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4174C-861F-4876-BF7E-9B6A6D9F3E46}" type="datetimeFigureOut">
              <a:rPr lang="en-US"/>
              <a:pPr>
                <a:defRPr/>
              </a:pPr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E485C-CD40-4EB4-935B-954C5C8AF4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7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01378-3FFC-41C2-A0CF-6F32C2DAC35F}" type="datetimeFigureOut">
              <a:rPr lang="en-US"/>
              <a:pPr>
                <a:defRPr/>
              </a:pPr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ECA02-EF82-43EF-BDDA-3178F8626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1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375AC-5823-44F1-B00C-0F35687AC508}" type="datetimeFigureOut">
              <a:rPr lang="en-US"/>
              <a:pPr>
                <a:defRPr/>
              </a:pPr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A8FB8-64B9-4D93-BD81-68D9C51D21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97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68300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320800" y="0"/>
            <a:ext cx="24288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522413" y="0"/>
            <a:ext cx="3063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41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anose="020B0604020202020204" pitchFamily="34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3823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anose="020B0604020202020204" pitchFamily="34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230346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anose="020B0604020202020204" pitchFamily="34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anose="020B0604020202020204" pitchFamily="34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215231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746250" y="4867275"/>
            <a:ext cx="85566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454150" y="5500688"/>
            <a:ext cx="184150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2217738" y="5788025"/>
            <a:ext cx="366712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540000" y="4495800"/>
            <a:ext cx="48736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088" y="1111250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84B6-2035-469E-90D0-14247C54BB3E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7975"/>
            <a:ext cx="3657600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6888" y="4929188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fld id="{FA6AE3A1-A911-47EA-AA8E-ADD8CB6F07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5458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7433212-E000-4399-B1EC-148445A5688B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C74BA8-B95D-4FB4-90F0-F836101A5EA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191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68300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320800" y="0"/>
            <a:ext cx="24288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522413" y="0"/>
            <a:ext cx="3063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41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anose="020B0604020202020204" pitchFamily="34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anose="020B0604020202020204" pitchFamily="34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3823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anose="020B0604020202020204" pitchFamily="34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230346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765300" y="4867275"/>
            <a:ext cx="8572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454150" y="5500688"/>
            <a:ext cx="184150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2217738" y="5791200"/>
            <a:ext cx="366712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2506663" y="4479925"/>
            <a:ext cx="48577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1213008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1500" y="1106488"/>
            <a:ext cx="2286000" cy="508000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fld id="{30AB50C7-7F80-4BB1-B9D0-CC56D9598FD9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4800"/>
            <a:ext cx="3657600" cy="51117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5938" y="4929188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fld id="{A6194CF3-3571-4330-AB9B-316678EA4D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1540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4DB7C-6543-4D2E-A260-929B353AFDA5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428F2-118C-46D5-B87D-6A6B0F26A3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979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9EF90-5E0D-4F0B-BFC4-204179C6D5DA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0A338-6078-44AC-B3F9-2FC621B9D5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5910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1A25C34-FE31-40F3-B4DA-85EECFC60C54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58591E-9221-4630-96FC-304F9F9B09F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991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9BE29-B579-48FF-BD4A-5225FFFC8FE9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AA139-3069-4502-9200-3C7FD461B0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4027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anose="020B0604020202020204" pitchFamily="34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anose="020B0604020202020204" pitchFamily="34" charset="0"/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25658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875963" y="5715000"/>
            <a:ext cx="73183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7FB9D40-503C-45C6-BF48-AE806C6797DF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4B37F4-E1D3-4CBD-ABCA-17C15C1DE3B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887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3C830-5E5A-45D0-9475-02E5F42BA276}" type="datetimeFigureOut">
              <a:rPr lang="en-US"/>
              <a:pPr>
                <a:defRPr/>
              </a:pPr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D30E7-EBEC-4B96-BA3A-5BE2C9ECFD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63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875963" y="5715000"/>
            <a:ext cx="73183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anose="020B0604020202020204" pitchFamily="34" charset="0"/>
            </a:endParaRPr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825658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04C0D68-75EB-4793-8C09-677659545D43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CE09C8-655D-4621-BBF7-25ADF81B173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333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13C15-0E50-4212-8FD5-5DB972DE6E74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F698E-16ED-480F-91A0-9B2531911D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2442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B8EE1-0061-4717-B676-9938171661E5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7AEE0-DE26-4BA1-A4D2-9C789221E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6000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262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1993A-63F1-494F-93DE-CFD3DFBC4E34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37878-5B55-4360-AD48-5A6A31BF51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132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C73FF-1230-4055-A2B5-E010081F76EB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7F5B0-877C-4771-9B7B-DDD4401BF0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3757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A162B-EDE8-4DC9-9074-B81D3B2EE4D2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6B418-3760-447E-9DF4-47271F6553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7015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CC331-B400-419B-8295-3096885EADB5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F6F52-1E2B-4147-BD91-D55053C920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2211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F7E61-5662-496E-A7BF-92DA9F1BCE1E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4D387-1990-42B6-B144-BB962D627E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546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1CA7B-1338-4A4C-899B-D379FABB4ED5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09E9E-9A1E-4A3F-B1AD-E9D9B0EF61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369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2495C-7779-4DCB-B244-8CF4EDF6B441}" type="datetimeFigureOut">
              <a:rPr lang="en-US"/>
              <a:pPr>
                <a:defRPr/>
              </a:pPr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E0C63-8C66-41B1-A8E8-659D0625F4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09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ED5CF-0472-421E-B0BD-AFA053748B01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2F410-E552-428E-8A19-60EC284096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3998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B444B-7D4E-4FEA-964B-DD5F3CAA28A5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B6692-9DEA-4E63-A338-A641F5730B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4228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740AF-4563-4980-B7AF-E1F21B4384B1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17AE3-9EEF-4BC0-96C8-B423E5FC8F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6589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D6476-6BDC-4E95-B987-B8F214D316F3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CE8CC-8519-447D-A57C-5CFBC9B505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3659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D112D-CC95-4779-A392-9EF19C0C8907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FE7A8-2667-45A1-9D6B-28873A994F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708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A463D-928D-4168-8FF4-6C999DE73011}" type="datetimeFigureOut">
              <a:rPr lang="en-US"/>
              <a:pPr>
                <a:defRPr/>
              </a:pPr>
              <a:t>8/15/2024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0C9E7-F6FA-4C8A-9CF2-48435D4649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4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B0F1D-A6B5-46FA-AEC1-2F3D5545453A}" type="datetimeFigureOut">
              <a:rPr lang="en-US"/>
              <a:pPr>
                <a:defRPr/>
              </a:pPr>
              <a:t>8/15/2024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4AE0A-3820-4D04-8A93-6447CA96AE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1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135D4-7B08-4261-8E3F-F1879C4FC9D7}" type="datetimeFigureOut">
              <a:rPr lang="en-US"/>
              <a:pPr>
                <a:defRPr/>
              </a:pPr>
              <a:t>8/15/2024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50385-18A8-4D71-896F-87D3A9D2A3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4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B84A0-6012-43AE-8A25-41334445498E}" type="datetimeFigureOut">
              <a:rPr lang="en-US"/>
              <a:pPr>
                <a:defRPr/>
              </a:pPr>
              <a:t>8/15/2024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8BF9E-D833-415E-9700-9F4EF6F8AB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4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CC34B-BD0B-41A6-A743-B8DAC7C2843B}" type="datetimeFigureOut">
              <a:rPr lang="en-US"/>
              <a:pPr>
                <a:defRPr/>
              </a:pPr>
              <a:t>8/15/2024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93C4B-95A8-494D-ADF7-17FA86E5F1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1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6CD0-927C-42CD-B0E2-2DFBA6B4C5AA}" type="datetimeFigureOut">
              <a:rPr lang="en-US"/>
              <a:pPr>
                <a:defRPr/>
              </a:pPr>
              <a:t>8/15/2024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C12A1-CCC6-4549-84A4-27332C566E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8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79A20B-E720-43DE-BF03-4EF16EC7A86D}" type="datetimeFigureOut">
              <a:rPr lang="en-US"/>
              <a:pPr>
                <a:defRPr/>
              </a:pPr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08739D4-2D05-4531-B7F1-C2A471AB83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anose="020B0604020202020204" pitchFamily="34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2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99568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3688" y="1017588"/>
            <a:ext cx="2011362" cy="512762"/>
          </a:xfrm>
          <a:prstGeom prst="rect">
            <a:avLst/>
          </a:prstGeom>
        </p:spPr>
        <p:txBody>
          <a:bodyPr vert="horz" anchor="ctr" anchorCtr="0"/>
          <a:lstStyle>
            <a:lvl1pPr algn="r" defTabSz="9144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14F3BA-6773-4A43-B84E-C1F401E28239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2819" y="3675857"/>
            <a:ext cx="3200400" cy="487362"/>
          </a:xfrm>
          <a:prstGeom prst="rect">
            <a:avLst/>
          </a:prstGeom>
        </p:spPr>
        <p:txBody>
          <a:bodyPr vert="horz" anchor="ctr" anchorCtr="0"/>
          <a:lstStyle>
            <a:lvl1pPr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anose="020B0604020202020204" pitchFamily="34" charset="0"/>
            </a:endParaRPr>
          </a:p>
        </p:txBody>
      </p:sp>
      <p:sp>
        <p:nvSpPr>
          <p:cNvPr id="2056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8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875963" y="5715000"/>
            <a:ext cx="73183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9450" y="5734050"/>
            <a:ext cx="8128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400" b="1">
                <a:solidFill>
                  <a:srgbClr val="FFFFFF"/>
                </a:solidFill>
                <a:cs typeface="Arial" charset="0"/>
              </a:defRPr>
            </a:lvl1pPr>
          </a:lstStyle>
          <a:p>
            <a:fld id="{43FE01A5-0E6B-42D2-AFB4-B1BA7E7D3F8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78" r:id="rId4"/>
    <p:sldLayoutId id="2147483879" r:id="rId5"/>
    <p:sldLayoutId id="2147483897" r:id="rId6"/>
    <p:sldLayoutId id="2147483880" r:id="rId7"/>
    <p:sldLayoutId id="2147483898" r:id="rId8"/>
    <p:sldLayoutId id="2147483899" r:id="rId9"/>
    <p:sldLayoutId id="2147483881" r:id="rId10"/>
    <p:sldLayoutId id="2147483882" r:id="rId11"/>
    <p:sldLayoutId id="214748390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CBE60-E0D9-4A05-87AD-607F08BF63F5}" type="datetimeFigureOut">
              <a:rPr lang="ru-RU"/>
              <a:pPr>
                <a:defRPr/>
              </a:pPr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fld id="{D4E60789-56BE-4E84-A60C-AC959119CE7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mailto:rik_mstislavl@mstislavl.gov.b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customXml" Target="../ink/ink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08100"/>
            <a:ext cx="11633200" cy="39497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Impact" panose="020B0806030902050204" pitchFamily="34" charset="0"/>
              </a:rPr>
              <a:t>Инвестиционные предложения</a:t>
            </a:r>
            <a:r>
              <a:rPr lang="ru-RU" dirty="0" smtClean="0">
                <a:latin typeface="Impact" panose="020B0806030902050204" pitchFamily="34" charset="0"/>
              </a:rPr>
              <a:t>,</a:t>
            </a:r>
            <a:br>
              <a:rPr lang="ru-RU" dirty="0" smtClean="0">
                <a:latin typeface="Impact" panose="020B0806030902050204" pitchFamily="34" charset="0"/>
              </a:rPr>
            </a:br>
            <a:r>
              <a:rPr lang="ru-RU" dirty="0" smtClean="0">
                <a:latin typeface="Impact" panose="020B0806030902050204" pitchFamily="34" charset="0"/>
              </a:rPr>
              <a:t> для размещения туристического объекта</a:t>
            </a:r>
            <a:r>
              <a:rPr lang="ru-RU" dirty="0" smtClean="0">
                <a:latin typeface="Impact" panose="020B0806030902050204" pitchFamily="34" charset="0"/>
              </a:rPr>
              <a:t/>
            </a:r>
            <a:br>
              <a:rPr lang="ru-RU" dirty="0" smtClean="0">
                <a:latin typeface="Impact" panose="020B0806030902050204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Impact" panose="020B0806030902050204" pitchFamily="34" charset="0"/>
              </a:rPr>
              <a:t>в</a:t>
            </a:r>
            <a:r>
              <a:rPr lang="ru-RU" dirty="0" smtClean="0">
                <a:latin typeface="Impact" panose="020B0806030902050204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Impact" panose="020B0806030902050204" pitchFamily="34" charset="0"/>
              </a:rPr>
              <a:t>Мстиславском районе  </a:t>
            </a:r>
            <a:endParaRPr lang="ru-RU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1126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12000" y="5549900"/>
            <a:ext cx="4786313" cy="965200"/>
          </a:xfrm>
        </p:spPr>
        <p:txBody>
          <a:bodyPr/>
          <a:lstStyle/>
          <a:p>
            <a:pPr algn="l" eaLnBrk="1" hangingPunct="1"/>
            <a:r>
              <a:rPr lang="ru-RU" altLang="ru-RU" smtClean="0">
                <a:solidFill>
                  <a:srgbClr val="0F496F"/>
                </a:solidFill>
              </a:rPr>
              <a:t>Заместитель председателя Судиловская Ольга Николаевна +375293585355</a:t>
            </a:r>
          </a:p>
        </p:txBody>
      </p:sp>
      <p:pic>
        <p:nvPicPr>
          <p:cNvPr id="1126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825" y="204788"/>
            <a:ext cx="162242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lh3.googleusercontent.com/pw/AP1GczOvT3BSYOoh-n3u7lsoKpNvxcKLTKBZBlRYWxHTQB0AsEChabb7k7Z4c22O7HurFxWmCpd4ROIqNyU1PFEz0NA_z3czy2rjU4OaN86Baf2XbjZ_iFQQo-t395ZSY4JC0Qt99f_WpXhdMNkApD-xRceIlFe7LTvlQ_dOygy11P-gNO5j-6uzEXjIinQ3xobkX82d4CNUr6FTi3n7comPTwHmKlp4NryN6UVWqaWQDvT2uwSloyHRd5IxyTTD5JSUOvlhDxSwKJN1n2WuWsgoUtDFCnfdzB3g2-X9ohn7-A4lOnY1RK4DEtEyoWgItEhf2sXTE8qnld9AQcDc23WdBAULXjZLVmnBhMem3Lf4niaWT786dAl6aIIdwq76a5WG2aq2IPX22BlNoBU6c2QJ4rFtbQFqylZiJaIP3ipTPfbifvgjUfwlFft-3Ddy2FhrXAwvoxsTn4r5rg3a9SYgr-jy06X-oME-yCMyZIs1TcKCPzGUB42a5K1ya7NIoCU9DuotbcVY87MEG9PGKD96CjhiJFhqAjwh5y5zSz3sCm27tY2suIblRNpNAcQQtNolFOO93Cq461NqLP1j3iaqzjoYncuMWP2jvRAzImFCfp9KfXTtS1o44RHLlkKo51RV9TZoAFDGA-wUhP83WmIl-Mp0_4JUnJX1ftv6v7IccSk-uMzD5zE3enM1DXm5VzQtAokU-a9pD_C2B6evkqaX9txJGv3GXXrOESpjMF_7r6aFj0IbglqMPtDN0tYuHhCbIvrH8Yw-W4cLgOnDZEhhxn6iTE2OpfYioEOjZxByR8fAU1Cv7haYWk8c0X4zHhhQhpQZuAPV8gkETkFZ-71n-8O0SoIhZdGSlu9CEUPXhhi1PU6qaxOZechHwfLRgSxONnFupcJDzEzTu6dbAMXfD8LEI_8P=w1151-h863-s-no-gm?authuser=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1181100"/>
            <a:ext cx="4394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https://lh3.googleusercontent.com/pw/AP1GczMNAgEmxGYOC94BSXb0sHZbJ2Htd1k1UYvbnLYTryaH1J-vyzegJVB0hC0HGXKVzGaP8Z4oR9J_wGtoOFJ_mZLIa-NKXytJ-aMk5GKINO0-Vree945U5EK0d_m7LxMa2vyhSrCcfwmisFxwglSJpp9w-Qb6lJwMIqr97jCxD0dL93N7blKFyuzr-YwY2fG3mszG7i_3X4V6OAXZigiH6D0A2O4AK6toBgcJBHfb1Pw_qv0THY63JGGVFeVHMyVMYpJOvHNyN-3VQ1dB5xXR9TeGnvcrIyVX4syw1sfjMybEFQ7AIceX9MujgiAHHsz5LvWZF-J55AkvSMIyfaesiALJqh9pWdkFBwkGMMbeAEUWvLFM6JVe8dCZigaNrDArFiyp3qe8X-9L6SVNQwYD4ezRus2HB_ge6J7H6jZSAbmoxOJj1EzD-XxNLV2dukSDaU6_zHm16oePU9mFl0w7FScRh_tKS1OC7hWpypTazs5rSCRdmaDzPiPoBRSrnONx7D_2PoITNoVKxu5bBtZb9xMQgl9Suw-B2nqrqh5guHqhaWZDFnfeOJDtDNVEzd9VFUYc3eC_Z6Eik_ku4azS2tYJEd-sN_5JlEQpmXQwH_6_tjsOm7S0LpQukRIhRY2Y0bxlvPu9C-9WN7uFJ3W13hvbaNY_vgSFjETtz37k26N1M3dLXUk-tScpGjgOVsdZCGvLSg5HsqgnQZtl4qVH8-erpIJ6NYizD5HfkDBJpsYK9kFHSsRQBMfSfnTYV6kOL_Fx3d8ipTQmXeyDZfTZ_U2SUtvXbl8NVTk2RvQXMqJjKygjQO6ld_T5Vurf4v2g5e_H7yhiIwLGsWgVUdcJ0t_4ElSKntDgF5zg7erMkvzj80drg7eWdE6kPgHLcxNOoYhxFUZYzimYfX4hlZCISw_FaYjK=w1151-h863-s-no-gm?authuser=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88" y="3606800"/>
            <a:ext cx="4430712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8" descr="https://photos.fife.usercontent.google.com/pw/AP1GczMVGvT_grSOTXMRXQyBNbsSqKC6PsXt0KdCqqXbpdLJ-h44MzB8dVZk7w=w1151-h863-s-no-gm?authuser=0"/>
          <p:cNvSpPr>
            <a:spLocks noChangeAspect="1" noChangeArrowheads="1"/>
          </p:cNvSpPr>
          <p:nvPr/>
        </p:nvSpPr>
        <p:spPr bwMode="auto">
          <a:xfrm>
            <a:off x="-3201988" y="-144463"/>
            <a:ext cx="4946651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0485" name="Объект 2"/>
          <p:cNvSpPr>
            <a:spLocks noGrp="1"/>
          </p:cNvSpPr>
          <p:nvPr>
            <p:ph idx="1"/>
          </p:nvPr>
        </p:nvSpPr>
        <p:spPr>
          <a:xfrm>
            <a:off x="342901" y="107950"/>
            <a:ext cx="11095038" cy="1473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Реконструкция бесхозяйного объекта «Гидростанция» на территории ОАО «Октябрь»</a:t>
            </a:r>
          </a:p>
        </p:txBody>
      </p:sp>
      <p:pic>
        <p:nvPicPr>
          <p:cNvPr id="20486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6813" y="1181100"/>
            <a:ext cx="680243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768350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Продажа на </a:t>
            </a:r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аукционе </a:t>
            </a:r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</a:t>
            </a:r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базовую </a:t>
            </a:r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величину</a:t>
            </a:r>
            <a:endParaRPr lang="ru-RU" dirty="0"/>
          </a:p>
        </p:txBody>
      </p:sp>
      <p:pic>
        <p:nvPicPr>
          <p:cNvPr id="2150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" y="1422400"/>
            <a:ext cx="4775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6700" y="1728788"/>
            <a:ext cx="52832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9400" y="4568825"/>
            <a:ext cx="5511800" cy="24304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" b="1">
                <a:latin typeface="Arial" charset="0"/>
                <a:ea typeface="Times New Roman" pitchFamily="18" charset="0"/>
                <a:cs typeface="Arial" charset="0"/>
              </a:rPr>
              <a:t>Здание школы</a:t>
            </a:r>
            <a:r>
              <a:rPr lang="ru-RU" sz="1500">
                <a:latin typeface="Arial" charset="0"/>
                <a:ea typeface="Times New Roman" pitchFamily="18" charset="0"/>
                <a:cs typeface="Arial" charset="0"/>
              </a:rPr>
              <a:t> Могилевская область, Мстиславский район, аг.Заболотье, ул.Центральная, д.6,</a:t>
            </a:r>
            <a:r>
              <a:rPr lang="ru-RU" sz="15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общая площадь 2346,5 кв.м.</a:t>
            </a:r>
            <a:endParaRPr lang="ru-RU" sz="1500">
              <a:latin typeface="Arial" charset="0"/>
              <a:ea typeface="Times New Roman" pitchFamily="18" charset="0"/>
              <a:cs typeface="Arial" charset="0"/>
            </a:endParaRPr>
          </a:p>
          <a:p>
            <a:r>
              <a:rPr lang="ru-RU" altLang="ru-RU" sz="1500" b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обеспечено электроснабжением, водоснабжением. </a:t>
            </a:r>
          </a:p>
          <a:p>
            <a:r>
              <a:rPr lang="ru-RU" altLang="ru-RU" sz="1500" b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расстояние от водоема 500 м.</a:t>
            </a:r>
          </a:p>
          <a:p>
            <a:endParaRPr lang="ru-RU" altLang="ru-RU" sz="1500" b="1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r>
              <a:rPr lang="ru-RU" altLang="ru-RU" sz="1500" b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расположено от г. Мстиславль 30 км </a:t>
            </a:r>
          </a:p>
          <a:p>
            <a:r>
              <a:rPr lang="ru-RU" sz="1500" b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расстояние от железнодорожной станции Ходосы 13 км</a:t>
            </a:r>
          </a:p>
          <a:p>
            <a:r>
              <a:rPr lang="ru-RU" sz="1500" b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расстояние от трассы Р-73  2,5 км</a:t>
            </a:r>
          </a:p>
          <a:p>
            <a:endParaRPr lang="ru-RU" sz="1500"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Контактная информация   </a:t>
            </a: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654050" y="1743075"/>
            <a:ext cx="8121650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20" bIns="66654" anchor="ctr">
            <a:spAutoFit/>
          </a:bodyPr>
          <a:lstStyle/>
          <a:p>
            <a:r>
              <a:rPr lang="ru-RU" altLang="ru-RU" sz="2000" b="1">
                <a:solidFill>
                  <a:srgbClr val="3D3D3D"/>
                </a:solidFill>
                <a:latin typeface="Arial" charset="0"/>
                <a:cs typeface="Arial" charset="0"/>
              </a:rPr>
              <a:t>А</a:t>
            </a:r>
            <a:r>
              <a:rPr lang="en-US" altLang="ru-RU" sz="2000" b="1">
                <a:solidFill>
                  <a:srgbClr val="3D3D3D"/>
                </a:solidFill>
                <a:latin typeface="Arial" charset="0"/>
                <a:cs typeface="Arial" charset="0"/>
              </a:rPr>
              <a:t>дрес райисполкома:</a:t>
            </a:r>
            <a:r>
              <a:rPr lang="en-US" altLang="ru-RU" sz="2000">
                <a:solidFill>
                  <a:srgbClr val="3D3D3D"/>
                </a:solidFill>
                <a:latin typeface="Arial" charset="0"/>
                <a:cs typeface="Arial" charset="0"/>
              </a:rPr>
              <a:t> </a:t>
            </a:r>
            <a:endParaRPr lang="ru-RU" altLang="ru-RU" sz="2000">
              <a:solidFill>
                <a:srgbClr val="3D3D3D"/>
              </a:solidFill>
              <a:latin typeface="Arial" charset="0"/>
              <a:cs typeface="Arial" charset="0"/>
            </a:endParaRPr>
          </a:p>
          <a:p>
            <a:r>
              <a:rPr lang="en-US" altLang="ru-RU" sz="2000">
                <a:solidFill>
                  <a:srgbClr val="3D3D3D"/>
                </a:solidFill>
                <a:latin typeface="Arial" charset="0"/>
                <a:cs typeface="Arial" charset="0"/>
              </a:rPr>
              <a:t>213453, г. Мстиславль, Калинина, 21</a:t>
            </a:r>
            <a:endParaRPr lang="en-US" altLang="ru-RU" sz="2000">
              <a:latin typeface="Arial" charset="0"/>
              <a:cs typeface="Arial" charset="0"/>
            </a:endParaRPr>
          </a:p>
          <a:p>
            <a:r>
              <a:rPr lang="en-US" altLang="ru-RU" sz="2000">
                <a:latin typeface="Arial" charset="0"/>
                <a:cs typeface="Arial" charset="0"/>
              </a:rPr>
              <a:t>  </a:t>
            </a:r>
          </a:p>
          <a:p>
            <a:r>
              <a:rPr lang="en-US" altLang="ru-RU" sz="2000" b="1">
                <a:solidFill>
                  <a:srgbClr val="3D3D3D"/>
                </a:solidFill>
                <a:latin typeface="Arial" charset="0"/>
                <a:cs typeface="Arial" charset="0"/>
              </a:rPr>
              <a:t>Телефон приемной:</a:t>
            </a:r>
            <a:r>
              <a:rPr lang="en-US" altLang="ru-RU" sz="2000">
                <a:solidFill>
                  <a:srgbClr val="3D3D3D"/>
                </a:solidFill>
                <a:latin typeface="Arial" charset="0"/>
                <a:cs typeface="Arial" charset="0"/>
              </a:rPr>
              <a:t/>
            </a:r>
            <a:br>
              <a:rPr lang="en-US" altLang="ru-RU" sz="2000">
                <a:solidFill>
                  <a:srgbClr val="3D3D3D"/>
                </a:solidFill>
                <a:latin typeface="Arial" charset="0"/>
                <a:cs typeface="Arial" charset="0"/>
              </a:rPr>
            </a:br>
            <a:r>
              <a:rPr lang="en-US" altLang="ru-RU" sz="2000">
                <a:solidFill>
                  <a:srgbClr val="3D3D3D"/>
                </a:solidFill>
                <a:latin typeface="Arial" charset="0"/>
                <a:cs typeface="Arial" charset="0"/>
              </a:rPr>
              <a:t>+375 (2240) 59006</a:t>
            </a:r>
            <a:endParaRPr lang="en-US" altLang="ru-RU" sz="2000">
              <a:latin typeface="Arial" charset="0"/>
              <a:cs typeface="Arial" charset="0"/>
            </a:endParaRPr>
          </a:p>
          <a:p>
            <a:r>
              <a:rPr lang="en-US" altLang="ru-RU" sz="2000">
                <a:latin typeface="Arial" charset="0"/>
                <a:cs typeface="Arial" charset="0"/>
              </a:rPr>
              <a:t>  </a:t>
            </a:r>
          </a:p>
          <a:p>
            <a:r>
              <a:rPr lang="en-US" altLang="ru-RU" sz="2000" b="1">
                <a:solidFill>
                  <a:srgbClr val="3D3D3D"/>
                </a:solidFill>
                <a:latin typeface="Arial" charset="0"/>
                <a:cs typeface="Arial" charset="0"/>
              </a:rPr>
              <a:t>E-mail:</a:t>
            </a:r>
            <a:r>
              <a:rPr lang="en-US" altLang="ru-RU" sz="2000">
                <a:solidFill>
                  <a:srgbClr val="3D3D3D"/>
                </a:solidFill>
                <a:latin typeface="Arial" charset="0"/>
                <a:cs typeface="Arial" charset="0"/>
              </a:rPr>
              <a:t/>
            </a:r>
            <a:br>
              <a:rPr lang="en-US" altLang="ru-RU" sz="2000">
                <a:solidFill>
                  <a:srgbClr val="3D3D3D"/>
                </a:solidFill>
                <a:latin typeface="Arial" charset="0"/>
                <a:cs typeface="Arial" charset="0"/>
              </a:rPr>
            </a:br>
            <a:r>
              <a:rPr lang="en-US" altLang="ru-RU" sz="2000">
                <a:solidFill>
                  <a:srgbClr val="36559A"/>
                </a:solidFill>
                <a:latin typeface="Arial" charset="0"/>
                <a:cs typeface="Arial" charset="0"/>
                <a:hlinkClick r:id="rId2"/>
              </a:rPr>
              <a:t>rik_mstislavl@mstislavl.gov.by</a:t>
            </a:r>
            <a:endParaRPr lang="en-US" altLang="ru-RU" sz="2000">
              <a:latin typeface="Arial" charset="0"/>
              <a:cs typeface="Arial" charset="0"/>
            </a:endParaRPr>
          </a:p>
        </p:txBody>
      </p:sp>
      <p:pic>
        <p:nvPicPr>
          <p:cNvPr id="22532" name="Picture 2" descr="https://mstislavl.gov.by/uploads/files/t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-315913"/>
            <a:ext cx="190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Прямоугольник 5"/>
          <p:cNvSpPr>
            <a:spLocks noChangeArrowheads="1"/>
          </p:cNvSpPr>
          <p:nvPr/>
        </p:nvSpPr>
        <p:spPr bwMode="auto">
          <a:xfrm>
            <a:off x="495300" y="4714875"/>
            <a:ext cx="53213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1" hangingPunct="1">
              <a:lnSpc>
                <a:spcPts val="1200"/>
              </a:lnSpc>
              <a:spcBef>
                <a:spcPts val="1000"/>
              </a:spcBef>
            </a:pPr>
            <a:r>
              <a:rPr lang="ru-RU" sz="2000">
                <a:solidFill>
                  <a:srgbClr val="000000"/>
                </a:solidFill>
                <a:latin typeface="Arial" charset="0"/>
                <a:cs typeface="Arial" charset="0"/>
              </a:rPr>
              <a:t>Заместитель председателя райисполкома </a:t>
            </a:r>
          </a:p>
          <a:p>
            <a:pPr defTabSz="914400" eaLnBrk="1" hangingPunct="1">
              <a:lnSpc>
                <a:spcPts val="1200"/>
              </a:lnSpc>
              <a:spcBef>
                <a:spcPts val="1000"/>
              </a:spcBef>
            </a:pPr>
            <a:r>
              <a:rPr lang="ru-RU" sz="2000">
                <a:solidFill>
                  <a:srgbClr val="000000"/>
                </a:solidFill>
                <a:latin typeface="Arial" charset="0"/>
                <a:cs typeface="Arial" charset="0"/>
              </a:rPr>
              <a:t>Судиловская Ольга Николаевна </a:t>
            </a:r>
          </a:p>
          <a:p>
            <a:pPr defTabSz="914400" eaLnBrk="1" hangingPunct="1">
              <a:lnSpc>
                <a:spcPts val="1200"/>
              </a:lnSpc>
              <a:spcBef>
                <a:spcPts val="1000"/>
              </a:spcBef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тел. +375293585355 </a:t>
            </a:r>
            <a:endParaRPr lang="ru-RU" sz="2000"/>
          </a:p>
          <a:p>
            <a:pPr defTabSz="914400" eaLnBrk="1" hangingPunct="1">
              <a:spcBef>
                <a:spcPts val="1000"/>
              </a:spcBef>
            </a:pPr>
            <a:endParaRPr lang="ru-RU" sz="2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2534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88" y="365125"/>
            <a:ext cx="16224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Прямоугольник 7"/>
          <p:cNvSpPr>
            <a:spLocks noChangeArrowheads="1"/>
          </p:cNvSpPr>
          <p:nvPr/>
        </p:nvSpPr>
        <p:spPr bwMode="auto">
          <a:xfrm>
            <a:off x="495300" y="57102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793750"/>
            <a:ext cx="4351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418307"/>
            <a:ext cx="7035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00" y="1833563"/>
            <a:ext cx="5318125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1862138"/>
            <a:ext cx="585788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4487863"/>
            <a:ext cx="8302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4305300"/>
            <a:ext cx="11080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92838" y="1906588"/>
            <a:ext cx="1787525" cy="482600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914400" eaLnBrk="1" hangingPunct="1">
              <a:lnSpc>
                <a:spcPts val="1950"/>
              </a:lnSpc>
              <a:defRPr/>
            </a:pPr>
            <a:r>
              <a:rPr lang="ru" sz="1710" b="1" dirty="0">
                <a:solidFill>
                  <a:srgbClr val="151616"/>
                </a:solidFill>
                <a:latin typeface="Arial"/>
                <a:cs typeface="Arial" panose="020B0604020202020204" pitchFamily="34" charset="0"/>
              </a:rPr>
              <a:t>население </a:t>
            </a:r>
          </a:p>
          <a:p>
            <a:pPr algn="ctr" defTabSz="914400" eaLnBrk="1" hangingPunct="1">
              <a:lnSpc>
                <a:spcPts val="1950"/>
              </a:lnSpc>
              <a:defRPr/>
            </a:pPr>
            <a:r>
              <a:rPr lang="ru" sz="1710" b="1" dirty="0">
                <a:solidFill>
                  <a:srgbClr val="30308C"/>
                </a:solidFill>
                <a:latin typeface="Arial"/>
                <a:cs typeface="Arial" panose="020B0604020202020204" pitchFamily="34" charset="0"/>
              </a:rPr>
              <a:t>18,2 тыс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090025" y="1898650"/>
            <a:ext cx="1147763" cy="463550"/>
          </a:xfrm>
          <a:prstGeom prst="rect">
            <a:avLst/>
          </a:prstGeom>
        </p:spPr>
        <p:txBody>
          <a:bodyPr lIns="0" tIns="0" rIns="0" bIns="0"/>
          <a:lstStyle/>
          <a:p>
            <a:pPr algn="r" defTabSz="914400" eaLnBrk="1" hangingPunct="1">
              <a:lnSpc>
                <a:spcPts val="1806"/>
              </a:lnSpc>
              <a:defRPr/>
            </a:pPr>
            <a:r>
              <a:rPr lang="ru" sz="1710" b="1" dirty="0">
                <a:solidFill>
                  <a:srgbClr val="151616"/>
                </a:solidFill>
                <a:latin typeface="Arial"/>
                <a:cs typeface="Arial" panose="020B0604020202020204" pitchFamily="34" charset="0"/>
              </a:rPr>
              <a:t>площадь </a:t>
            </a:r>
            <a:r>
              <a:rPr lang="ru" sz="1710" b="1" dirty="0">
                <a:solidFill>
                  <a:srgbClr val="30308C"/>
                </a:solidFill>
                <a:latin typeface="Arial"/>
                <a:cs typeface="Arial" panose="020B0604020202020204" pitchFamily="34" charset="0"/>
              </a:rPr>
              <a:t>1332 кв.км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18238" y="2754313"/>
            <a:ext cx="1762125" cy="479425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914400" eaLnBrk="1" hangingPunct="1">
              <a:lnSpc>
                <a:spcPts val="1519"/>
              </a:lnSpc>
              <a:defRPr/>
            </a:pPr>
            <a:r>
              <a:rPr lang="ru" sz="1710" b="1" dirty="0">
                <a:solidFill>
                  <a:srgbClr val="30308C"/>
                </a:solidFill>
                <a:latin typeface="Arial"/>
                <a:cs typeface="Arial" panose="020B0604020202020204" pitchFamily="34" charset="0"/>
              </a:rPr>
              <a:t>79,9 тыс га </a:t>
            </a:r>
            <a:r>
              <a:rPr lang="ru" sz="1710" b="1" dirty="0">
                <a:solidFill>
                  <a:srgbClr val="151616"/>
                </a:solidFill>
                <a:latin typeface="Arial"/>
                <a:cs typeface="Arial" panose="020B0604020202020204" pitchFamily="34" charset="0"/>
              </a:rPr>
              <a:t>сельхоз.земель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405813" y="2754313"/>
            <a:ext cx="1925637" cy="481012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914400" eaLnBrk="1" hangingPunct="1">
              <a:lnSpc>
                <a:spcPts val="1519"/>
              </a:lnSpc>
              <a:defRPr/>
            </a:pPr>
            <a:r>
              <a:rPr lang="ru" sz="1710" b="1" dirty="0">
                <a:solidFill>
                  <a:srgbClr val="30308C"/>
                </a:solidFill>
                <a:latin typeface="Arial"/>
                <a:cs typeface="Arial" panose="020B0604020202020204" pitchFamily="34" charset="0"/>
              </a:rPr>
              <a:t>57,8 тыс га </a:t>
            </a:r>
            <a:r>
              <a:rPr lang="ru" sz="1710" b="1" dirty="0">
                <a:solidFill>
                  <a:srgbClr val="151616"/>
                </a:solidFill>
                <a:latin typeface="Arial"/>
                <a:cs typeface="Arial" panose="020B0604020202020204" pitchFamily="34" charset="0"/>
              </a:rPr>
              <a:t>пахотных земель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34113" y="3597275"/>
            <a:ext cx="4148137" cy="708025"/>
          </a:xfrm>
          <a:prstGeom prst="rect">
            <a:avLst/>
          </a:prstGeom>
        </p:spPr>
        <p:txBody>
          <a:bodyPr lIns="0" tIns="0" rIns="0" bIns="0"/>
          <a:lstStyle/>
          <a:p>
            <a:pPr algn="just" defTabSz="914400" eaLnBrk="1" hangingPunct="1">
              <a:lnSpc>
                <a:spcPts val="1519"/>
              </a:lnSpc>
              <a:defRPr/>
            </a:pPr>
            <a:r>
              <a:rPr lang="ru" sz="1283" b="1" dirty="0">
                <a:solidFill>
                  <a:srgbClr val="151616"/>
                </a:solidFill>
                <a:latin typeface="Arial"/>
                <a:cs typeface="Arial" panose="020B0604020202020204" pitchFamily="34" charset="0"/>
              </a:rPr>
              <a:t>Экономическое развитие района основывается на производстве сельскохозяйственной продукции, основные направления: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62763" y="4665663"/>
            <a:ext cx="1050925" cy="622300"/>
          </a:xfrm>
          <a:prstGeom prst="rect">
            <a:avLst/>
          </a:prstGeom>
        </p:spPr>
        <p:txBody>
          <a:bodyPr lIns="0" tIns="0" rIns="0" bIns="0"/>
          <a:lstStyle/>
          <a:p>
            <a:pPr defTabSz="914400" eaLnBrk="1" hangingPunct="1">
              <a:lnSpc>
                <a:spcPts val="1428"/>
              </a:lnSpc>
              <a:defRPr/>
            </a:pPr>
            <a:r>
              <a:rPr lang="ru" sz="1283" b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МОЛОЧНАЯ</a:t>
            </a:r>
          </a:p>
          <a:p>
            <a:pPr defTabSz="914400" eaLnBrk="1" hangingPunct="1">
              <a:lnSpc>
                <a:spcPts val="1428"/>
              </a:lnSpc>
              <a:defRPr/>
            </a:pPr>
            <a:r>
              <a:rPr lang="ru" sz="1283" b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ПРОДУКЦИЯ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334500" y="4487863"/>
            <a:ext cx="1149350" cy="434975"/>
          </a:xfrm>
          <a:prstGeom prst="rect">
            <a:avLst/>
          </a:prstGeom>
        </p:spPr>
        <p:txBody>
          <a:bodyPr lIns="0" tIns="0" rIns="0" bIns="0"/>
          <a:lstStyle/>
          <a:p>
            <a:pPr defTabSz="914400" eaLnBrk="1" hangingPunct="1">
              <a:lnSpc>
                <a:spcPts val="1428"/>
              </a:lnSpc>
              <a:defRPr/>
            </a:pPr>
            <a:r>
              <a:rPr lang="ru" sz="1283" b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РАЗВЕДЕНИЕ</a:t>
            </a:r>
          </a:p>
          <a:p>
            <a:pPr defTabSz="914400" eaLnBrk="1" hangingPunct="1">
              <a:lnSpc>
                <a:spcPts val="1428"/>
              </a:lnSpc>
              <a:defRPr/>
            </a:pPr>
            <a:r>
              <a:rPr lang="ru" sz="1283" b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СКОТА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348663" y="5378450"/>
            <a:ext cx="1419225" cy="585788"/>
          </a:xfrm>
          <a:prstGeom prst="rect">
            <a:avLst/>
          </a:prstGeom>
        </p:spPr>
        <p:txBody>
          <a:bodyPr lIns="0" tIns="0" rIns="0" bIns="0"/>
          <a:lstStyle/>
          <a:p>
            <a:pPr algn="r" defTabSz="914400" eaLnBrk="1" hangingPunct="1">
              <a:lnSpc>
                <a:spcPts val="1478"/>
              </a:lnSpc>
              <a:defRPr/>
            </a:pPr>
            <a:r>
              <a:rPr lang="ru" sz="1283" b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УБОРКА </a:t>
            </a:r>
          </a:p>
          <a:p>
            <a:pPr algn="r" defTabSz="914400" eaLnBrk="1" hangingPunct="1">
              <a:lnSpc>
                <a:spcPts val="1478"/>
              </a:lnSpc>
              <a:defRPr/>
            </a:pPr>
            <a:r>
              <a:rPr lang="ru" sz="1283" b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КОРМОВ</a:t>
            </a:r>
          </a:p>
        </p:txBody>
      </p:sp>
      <p:pic>
        <p:nvPicPr>
          <p:cNvPr id="12305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5465763"/>
            <a:ext cx="12255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28600" y="142875"/>
            <a:ext cx="11252200" cy="785813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latin typeface="Arial" charset="0"/>
                <a:cs typeface="Arial" charset="0"/>
              </a:rPr>
              <a:t>ПЕРСПЕКТИВНОЕ НАПРАВЛЕНИЕ РАЗВИТИЯ</a:t>
            </a:r>
            <a:r>
              <a:rPr lang="ru-RU" altLang="ru-RU" sz="2800" dirty="0" smtClean="0">
                <a:latin typeface="Arial" charset="0"/>
                <a:cs typeface="Arial" charset="0"/>
              </a:rPr>
              <a:t/>
            </a:r>
            <a:br>
              <a:rPr lang="ru-RU" altLang="ru-RU" sz="2800" dirty="0" smtClean="0">
                <a:latin typeface="Arial" charset="0"/>
                <a:cs typeface="Arial" charset="0"/>
              </a:rPr>
            </a:br>
            <a:r>
              <a:rPr lang="ru-RU" altLang="ru-RU" sz="2800" b="1" dirty="0" smtClean="0">
                <a:latin typeface="Arial" charset="0"/>
                <a:cs typeface="Arial" charset="0"/>
              </a:rPr>
              <a:t>МСТИСЛАВСКОГО РАЙОНА - ТУРИЗМ</a:t>
            </a:r>
            <a:endParaRPr lang="ru-RU" altLang="ru-RU" sz="2800" dirty="0" smtClean="0">
              <a:latin typeface="Arial" charset="0"/>
              <a:cs typeface="Arial" charset="0"/>
            </a:endParaRPr>
          </a:p>
        </p:txBody>
      </p:sp>
      <p:pic>
        <p:nvPicPr>
          <p:cNvPr id="13315" name="Picture 2" descr="E:\Для Полеевой\архитектура Мстиславля\Коллаж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0" y="1000125"/>
            <a:ext cx="86487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https://planetabelarus.by/upload/resize_cache/iblock/891/1330_747_18e21fe612b4afb807a26ecc22279a1d9/891c02fab2cb3b5c31187e522507899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18309" r="25179" b="4349"/>
          <a:stretch>
            <a:fillRect/>
          </a:stretch>
        </p:blipFill>
        <p:spPr>
          <a:xfrm>
            <a:off x="9588500" y="1000125"/>
            <a:ext cx="2362200" cy="1755775"/>
          </a:xfrm>
          <a:noFill/>
        </p:spPr>
      </p:pic>
      <p:pic>
        <p:nvPicPr>
          <p:cNvPr id="13317" name="Picture 4" descr="E:\фото\фото мстиславль\Октябрь сонька16\DSC067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00" y="4625975"/>
            <a:ext cx="25019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Прямоугольник 5"/>
          <p:cNvSpPr>
            <a:spLocks noChangeArrowheads="1"/>
          </p:cNvSpPr>
          <p:nvPr/>
        </p:nvSpPr>
        <p:spPr bwMode="auto">
          <a:xfrm>
            <a:off x="0" y="2387600"/>
            <a:ext cx="34163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1" hangingPunct="1"/>
            <a:r>
              <a:rPr lang="ru-RU" altLang="ru-RU" sz="2200">
                <a:latin typeface="Arial" charset="0"/>
                <a:cs typeface="Arial" charset="0"/>
              </a:rPr>
              <a:t>На территории района:</a:t>
            </a:r>
          </a:p>
          <a:p>
            <a:pPr defTabSz="914400" eaLnBrk="1" hangingPunct="1"/>
            <a:r>
              <a:rPr lang="ru-RU" altLang="ru-RU" sz="2200">
                <a:latin typeface="Arial" charset="0"/>
                <a:cs typeface="Arial" charset="0"/>
              </a:rPr>
              <a:t> </a:t>
            </a:r>
          </a:p>
          <a:p>
            <a:pPr defTabSz="914400" eaLnBrk="1" hangingPunct="1"/>
            <a:r>
              <a:rPr lang="ru-RU" altLang="ru-RU" sz="2200" b="1">
                <a:latin typeface="Arial" charset="0"/>
                <a:cs typeface="Arial" charset="0"/>
              </a:rPr>
              <a:t>22 </a:t>
            </a:r>
            <a:r>
              <a:rPr lang="ru-RU" altLang="ru-RU" b="1">
                <a:latin typeface="Arial" charset="0"/>
                <a:cs typeface="Arial" charset="0"/>
              </a:rPr>
              <a:t>памятника архитектуры</a:t>
            </a:r>
            <a:r>
              <a:rPr lang="ru-RU" altLang="ru-RU" sz="2200" b="1">
                <a:latin typeface="Arial" charset="0"/>
                <a:cs typeface="Arial" charset="0"/>
              </a:rPr>
              <a:t> </a:t>
            </a:r>
          </a:p>
          <a:p>
            <a:pPr defTabSz="914400" eaLnBrk="1" hangingPunct="1">
              <a:lnSpc>
                <a:spcPct val="150000"/>
              </a:lnSpc>
            </a:pPr>
            <a:r>
              <a:rPr lang="ru-RU" altLang="ru-RU" sz="2200" b="1">
                <a:latin typeface="Arial" charset="0"/>
                <a:cs typeface="Arial" charset="0"/>
              </a:rPr>
              <a:t>1 памятник истории</a:t>
            </a:r>
          </a:p>
          <a:p>
            <a:pPr defTabSz="914400" eaLnBrk="1" hangingPunct="1">
              <a:lnSpc>
                <a:spcPct val="150000"/>
              </a:lnSpc>
            </a:pPr>
            <a:r>
              <a:rPr lang="ru-RU" altLang="ru-RU" sz="2200" b="1">
                <a:latin typeface="Arial" charset="0"/>
                <a:cs typeface="Arial" charset="0"/>
              </a:rPr>
              <a:t>56 </a:t>
            </a:r>
            <a:r>
              <a:rPr lang="ru-RU" altLang="ru-RU" b="1">
                <a:latin typeface="Arial" charset="0"/>
                <a:cs typeface="Arial" charset="0"/>
              </a:rPr>
              <a:t>памятников археологии</a:t>
            </a:r>
            <a:r>
              <a:rPr lang="ru-RU" altLang="ru-RU" sz="2200" b="1">
                <a:latin typeface="Arial" charset="0"/>
                <a:cs typeface="Arial" charset="0"/>
              </a:rPr>
              <a:t>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355600" y="361950"/>
            <a:ext cx="11836400" cy="13652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Участок для размещения туристического объекта рядом с водоемом вблизи базы «Семигорье»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(ориентировочная площадь 1 га., расположен в черте города,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вблизи участка электроснабжение, водоснабжение, газ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339" name="AutoShape 5" descr="https://photos.fife.usercontent.google.com/pw/AP1GczOyKeadDY4o0KxM93CTlsPdralhT9nbWZPCIPn3sDQaO0xnG-XSK7Diag=w1151-h863-s-no-gm?authuser=0"/>
          <p:cNvSpPr>
            <a:spLocks noChangeAspect="1" noChangeArrowheads="1"/>
          </p:cNvSpPr>
          <p:nvPr/>
        </p:nvSpPr>
        <p:spPr bwMode="auto">
          <a:xfrm>
            <a:off x="155575" y="-928688"/>
            <a:ext cx="1089025" cy="108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14340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00" y="1817688"/>
            <a:ext cx="5362575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4"/>
          <a:stretch>
            <a:fillRect/>
          </a:stretch>
        </p:blipFill>
        <p:spPr bwMode="auto">
          <a:xfrm>
            <a:off x="5843588" y="1817688"/>
            <a:ext cx="5853112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Рукописный ввод 11"/>
              <p14:cNvContentPartPr/>
              <p14:nvPr/>
            </p14:nvContentPartPr>
            <p14:xfrm>
              <a:off x="7797500" y="1948272"/>
              <a:ext cx="482900" cy="319320"/>
            </p14:xfrm>
          </p:contentPart>
        </mc:Choice>
        <mc:Fallback xmlns="">
          <p:pic>
            <p:nvPicPr>
              <p:cNvPr id="12" name="Рукописный ввод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85617" y="1936392"/>
                <a:ext cx="506667" cy="34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0" y="371475"/>
            <a:ext cx="11658600" cy="13636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r>
              <a:rPr lang="ru-RU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Участок </a:t>
            </a:r>
            <a:r>
              <a:rPr lang="ru-RU" sz="3300" b="1" dirty="0">
                <a:latin typeface="Arial" panose="020B0604020202020204" pitchFamily="34" charset="0"/>
                <a:cs typeface="Arial" panose="020B0604020202020204" pitchFamily="34" charset="0"/>
              </a:rPr>
              <a:t>для размещения </a:t>
            </a:r>
            <a:r>
              <a:rPr lang="ru-RU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туристического объекта вблизи базы «Семигорье»</a:t>
            </a:r>
            <a:r>
              <a:rPr lang="ru-RU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(ориентировочная площадь 1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га,</a:t>
            </a:r>
            <a:r>
              <a:rPr lang="ru-RU" alt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расположен 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 черте города,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вблизи участка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электроснабжение,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водоснабжение, газ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5363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7"/>
          <a:stretch>
            <a:fillRect/>
          </a:stretch>
        </p:blipFill>
        <p:spPr bwMode="auto">
          <a:xfrm>
            <a:off x="533400" y="1627188"/>
            <a:ext cx="5041900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5"/>
          <a:stretch>
            <a:fillRect/>
          </a:stretch>
        </p:blipFill>
        <p:spPr bwMode="auto">
          <a:xfrm>
            <a:off x="533400" y="3932238"/>
            <a:ext cx="5041900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9" t="17319" r="3751" b="8855"/>
          <a:stretch>
            <a:fillRect/>
          </a:stretch>
        </p:blipFill>
        <p:spPr bwMode="auto">
          <a:xfrm>
            <a:off x="5918200" y="1627188"/>
            <a:ext cx="5816600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8966200" y="2171700"/>
            <a:ext cx="660400" cy="495300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Рукописный ввод 6"/>
              <p14:cNvContentPartPr/>
              <p14:nvPr/>
            </p14:nvContentPartPr>
            <p14:xfrm>
              <a:off x="8493900" y="2650340"/>
              <a:ext cx="598320" cy="47808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85620" y="2642060"/>
                <a:ext cx="614880" cy="494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304800" y="263525"/>
            <a:ext cx="11887200" cy="2479675"/>
          </a:xfrm>
        </p:spPr>
        <p:txBody>
          <a:bodyPr/>
          <a:lstStyle/>
          <a:p>
            <a:pPr eaLnBrk="1" hangingPunct="1">
              <a:buClr>
                <a:srgbClr val="FFFFFF"/>
              </a:buClr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Участок для размещения туристического объекта вблизи водоема в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Андраны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(ориентировочная площадь 4 га.,</a:t>
            </a:r>
            <a:r>
              <a:rPr lang="ru-RU" alt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расположен от               г. Мстиславль 33 км, вблизи участка электроснабжение, водоснабжение, газ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/>
            <a:endParaRPr lang="ru-RU" altLang="ru-RU" sz="3200" dirty="0" smtClean="0"/>
          </a:p>
          <a:p>
            <a:pPr eaLnBrk="1" hangingPunct="1"/>
            <a:endParaRPr lang="ru-RU" altLang="ru-RU" sz="3200" b="1" dirty="0" smtClean="0"/>
          </a:p>
        </p:txBody>
      </p:sp>
      <p:pic>
        <p:nvPicPr>
          <p:cNvPr id="16387" name="Picture 2" descr="https://lh3.googleusercontent.com/pw/AP1GczM8CmzX_bG-gJpveC9-j5OA1ME5CIKAiJiCJ9LvpyLHP7ptNoqCspvpd-4fOfIXbpFvGfV2SMza8t8-xInYgjJikiFnvqIBy_B3OrjMH3q999f3lk1c86EbguhTDtfD_HQsawr-XA6BSsW73SEEV1m9YmrMLek-NQKTUS1RR3-FCfdRSzBX_uaE12kn2A3RQFgYwJNBDmD3vLQyWNqpRXxBCp4luBrWMVKiG8o8XzGFDhvUCUau_-ZAA_PU5UnrlSqpI7SIPFaJu4THzrkuJ_8MQ42o8Otj3ARbB2Z2r2ss85hsxVI9r4swIP2HiBxDjv3XrSr6ZogZeVFdD4gdfRQxsH0yp2tpoJtIEmbzLXhQjPEVt1iLFyXHjnysEe5EoOGul1TpDe6-2PhrN4YhTEMEjt1U2hfVynjxDgvSW3K52lKQ08aNfo3_3Ngrp3-S8wCJ0MTWVRdhQX-6raX3MRG4opWzQHl3LfWc0R-bOr34NZvItv3lv_275xga-KuJg57mNUcx7n95Zr6RvwKd5Id0gHfRcR-Ex7-9PlHUDWW7N02sp1N_SpewVf2i_-knqj7Ez-qCytrNwilcmvMmgRZrw-NqML8W7oNzJNra2v3INhTHAi-I3kwDdbFyW_c40A6EJADzp0ZkkGEfGxtw9FYXY9rQDsBkHpSFYfI40y24yKwsglQ6Br6gDxgc4d_aCaLsmXfrBO_saEBVoxwVHVnX_OGB42xp2nvlWrSd-93aLNhDxbgzHFpeBci0N_yUfK-7UMQ0o_OvIqTgQg8wZISlYjy9fylPrX2TVUUc5Oj6npd8bMVQFTgIRSrCjp2UlxvUtoDdGhsgFDNledhDRKP8YtH2cTQzN9nsi5XiUZh0-CbD66M_pjt_jWsHB1fJtVmnDzl705GvMezo2Dr3RmnKCO2h=w1151-h863-s-no-gm?authuser=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00" y="4110038"/>
            <a:ext cx="5397500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00" y="1630363"/>
            <a:ext cx="53975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630363"/>
            <a:ext cx="6210300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203200" y="279400"/>
            <a:ext cx="11715750" cy="1651000"/>
          </a:xfrm>
        </p:spPr>
        <p:txBody>
          <a:bodyPr/>
          <a:lstStyle/>
          <a:p>
            <a:pPr eaLnBrk="1" hangingPunct="1">
              <a:buClr>
                <a:srgbClr val="FFFFFF"/>
              </a:buClr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Участок для размещения туристического объекта вблизи водоема в д. Малая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Зятица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(ориентировочная площадь 1 га,</a:t>
            </a:r>
            <a:r>
              <a:rPr lang="ru-RU" alt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расположена на расстоянии 10 км от города, обеспечен электроснабжением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17411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6513" y="1600200"/>
            <a:ext cx="544830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8" y="1600200"/>
            <a:ext cx="56181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8" y="4283075"/>
            <a:ext cx="5618162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88901" y="352425"/>
            <a:ext cx="11861800" cy="1438275"/>
          </a:xfrm>
        </p:spPr>
        <p:txBody>
          <a:bodyPr/>
          <a:lstStyle/>
          <a:p>
            <a:pPr eaLnBrk="1" hangingPunct="1">
              <a:buClr>
                <a:srgbClr val="FFFFFF"/>
              </a:buClr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Участок  для размещения туристического объекта вблизи водоема в д. Большая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Зятица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ориентировочная площадь 1 </a:t>
            </a:r>
            <a:r>
              <a:rPr lang="ru-RU" alt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га, </a:t>
            </a:r>
            <a:r>
              <a:rPr lang="ru-RU" alt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 от г. Мстиславль 12 км, вблизи участка электроснабжение)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6513" y="1943100"/>
            <a:ext cx="56642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1943100"/>
            <a:ext cx="5821363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0" y="263525"/>
            <a:ext cx="11976100" cy="15811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Участок для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размещения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туристического объекта  у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водоема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Курманово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(ориентировочная площадь 2 га,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расположена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Мстиславль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км,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участок обеспечен электроснабжением)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9459" name="Picture 2" descr="https://lh3.googleusercontent.com/pw/AP1GczPu9vodB6a0zIYsIwMaekonZIPxqWODg3fdVZm2LJiyAk-8fQ3GMnV-ryblyO_l5EpyYvYSoeJbzrkenVbTD_LSwoiMxaveDUQzm3mQXXUvBSoJHyx8L5AP7LR9FDXVRpU9x9wx27mfyLfqzNNCa41ampTtbRyF1UgPEsDma6OvgTSmMxqhD5u1733J8sYGrp-Lpmr-VtziJtGYPJczziSyjFIovieknDOTY37__G5opbmkmQSKsQGFZu0MXc3Abl0z_z_DXc7Viu6bXx7nob41zIZyMfOs4Vu89LXsZ5T7q4tXkplRwkbLkIPoXEYGiT2Kc_5hPvkndufGAGBhp8r1jw7kUuMJAOw9b185i35Orb0YlYN_6-BUb2YSvZxX3ju0nrRXEvTEOh9_nmyx4HPpxB8mK2F97dZ10EPx4lVgtNnwVFp6Np5Gq5b2XWQ_YVtE8EJP1bQSyiUMGTmlmOz-Y9ntBMI-sq_iFG-dueIXYPuHWlytQGJwuQ0Yx9RBB3aKQERtwe4mI8OLW8ahaGufVqly9rbwRn1p81GFCWafmXhYYlxnQzhxYzEtP75nLe4wXHHwH0hyap-jfXcKghJT9QdEvhi4ED9hVN8LlipvoZ_96M0777wFrrtxlUHJrelbgKsvPRdJBZGDWY2jItCmiOimehbzxoV5dfNNcVKSMgZtXBUTX5Ht1EAtCpn9vWxVStLB8UXOVgIB1zw1WQ6NR5lC8ClkoeHZqPyq4ARW-7v9KUrNv1UE6A_vhVIQdJTM2PsZMnS1iimviy01f1E-CiZCB0V4lc2bCQsBeePZW3rGvB03dE-PgYEh6GSBUjlfuyLcs76G3OonLNZJZ9d5fBkR0IlEzuDlZUaQMGbSL8gUyPH4SzkswR1N-YmBfgLxBv-nZhDfYkyxPComh_HnKmPE=w1151-h863-s-no-gm?authuser=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1655763"/>
            <a:ext cx="4532313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2275" y="1655763"/>
            <a:ext cx="6064250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3097</TotalTime>
  <Words>328</Words>
  <Application>Microsoft Office PowerPoint</Application>
  <PresentationFormat>Широкоэкранный</PresentationFormat>
  <Paragraphs>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Century Schoolbook</vt:lpstr>
      <vt:lpstr>Impact</vt:lpstr>
      <vt:lpstr>Times New Roman</vt:lpstr>
      <vt:lpstr>Wingdings</vt:lpstr>
      <vt:lpstr>Wingdings 2</vt:lpstr>
      <vt:lpstr>Тема Office</vt:lpstr>
      <vt:lpstr>Эркер</vt:lpstr>
      <vt:lpstr>1_Тема Office</vt:lpstr>
      <vt:lpstr>Инвестиционные предложения,  для размещения туристического объекта в Мстиславском районе  </vt:lpstr>
      <vt:lpstr>Презентация PowerPoint</vt:lpstr>
      <vt:lpstr>ПЕРСПЕКТИВНОЕ НАПРАВЛЕНИЕ РАЗВИТИЯ МСТИСЛАВСКОГО РАЙОНА - ТУРИЗМ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Продажа на аукционе за 1 базовую величину</vt:lpstr>
      <vt:lpstr>Контактная информация 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Инвестиционные предложения направленые на развитие туризма в мстиславском районе</dc:title>
  <dc:creator>Судиловская Ольга Николаевна</dc:creator>
  <cp:lastModifiedBy>Судиловская Ольга Николаевна</cp:lastModifiedBy>
  <cp:revision>56</cp:revision>
  <dcterms:created xsi:type="dcterms:W3CDTF">2024-06-14T13:09:13Z</dcterms:created>
  <dcterms:modified xsi:type="dcterms:W3CDTF">2024-08-15T08:09:21Z</dcterms:modified>
</cp:coreProperties>
</file>